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57" r:id="rId4"/>
  </p:sldIdLst>
  <p:sldSz cx="7559675" cy="10691813"/>
  <p:notesSz cx="6735763" cy="986631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16" userDrawn="1">
          <p15:clr>
            <a:srgbClr val="A4A3A4"/>
          </p15:clr>
        </p15:guide>
        <p15:guide id="7" orient="horz" pos="1635" userDrawn="1">
          <p15:clr>
            <a:srgbClr val="A4A3A4"/>
          </p15:clr>
        </p15:guide>
        <p15:guide id="11" pos="4505" userDrawn="1">
          <p15:clr>
            <a:srgbClr val="A4A3A4"/>
          </p15:clr>
        </p15:guide>
        <p15:guide id="12" pos="271" userDrawn="1">
          <p15:clr>
            <a:srgbClr val="A4A3A4"/>
          </p15:clr>
        </p15:guide>
        <p15:guide id="14" orient="horz" pos="998" userDrawn="1">
          <p15:clr>
            <a:srgbClr val="A4A3A4"/>
          </p15:clr>
        </p15:guide>
        <p15:guide id="18" pos="4632" userDrawn="1">
          <p15:clr>
            <a:srgbClr val="A4A3A4"/>
          </p15:clr>
        </p15:guide>
        <p15:guide id="19" orient="horz" pos="1246" userDrawn="1">
          <p15:clr>
            <a:srgbClr val="A4A3A4"/>
          </p15:clr>
        </p15:guide>
        <p15:guide id="21" orient="horz" pos="6196" userDrawn="1">
          <p15:clr>
            <a:srgbClr val="A4A3A4"/>
          </p15:clr>
        </p15:guide>
        <p15:guide id="22" pos="3436" userDrawn="1">
          <p15:clr>
            <a:srgbClr val="A4A3A4"/>
          </p15:clr>
        </p15:guide>
        <p15:guide id="23" pos="2358" userDrawn="1">
          <p15:clr>
            <a:srgbClr val="A4A3A4"/>
          </p15:clr>
        </p15:guide>
        <p15:guide id="26" pos="1326" userDrawn="1">
          <p15:clr>
            <a:srgbClr val="A4A3A4"/>
          </p15:clr>
        </p15:guide>
        <p15:guide id="27" pos="1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51" userDrawn="1">
          <p15:clr>
            <a:srgbClr val="A4A3A4"/>
          </p15:clr>
        </p15:guide>
        <p15:guide id="2" pos="2128" userDrawn="1">
          <p15:clr>
            <a:srgbClr val="A4A3A4"/>
          </p15:clr>
        </p15:guide>
        <p15:guide id="3" orient="horz" pos="3077" userDrawn="1">
          <p15:clr>
            <a:srgbClr val="A4A3A4"/>
          </p15:clr>
        </p15:guide>
        <p15:guide id="4" pos="2090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3108">
          <p15:clr>
            <a:srgbClr val="A4A3A4"/>
          </p15:clr>
        </p15:guide>
        <p15:guide id="7" pos="2160">
          <p15:clr>
            <a:srgbClr val="A4A3A4"/>
          </p15:clr>
        </p15:guide>
        <p15:guide id="8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畔柳 涼吏" initials="畔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1E1"/>
    <a:srgbClr val="E1ECFF"/>
    <a:srgbClr val="FFEAE1"/>
    <a:srgbClr val="E5FFEA"/>
    <a:srgbClr val="E7FFD6"/>
    <a:srgbClr val="DDFFDD"/>
    <a:srgbClr val="F0E8FE"/>
    <a:srgbClr val="FCFB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 autoAdjust="0"/>
    <p:restoredTop sz="88595" autoAdjust="0"/>
  </p:normalViewPr>
  <p:slideViewPr>
    <p:cSldViewPr snapToGrid="0" snapToObjects="1">
      <p:cViewPr>
        <p:scale>
          <a:sx n="139" d="100"/>
          <a:sy n="139" d="100"/>
        </p:scale>
        <p:origin x="-354" y="5400"/>
      </p:cViewPr>
      <p:guideLst>
        <p:guide orient="horz" pos="716"/>
        <p:guide orient="horz" pos="1635"/>
        <p:guide orient="horz" pos="998"/>
        <p:guide orient="horz" pos="1246"/>
        <p:guide orient="horz" pos="6196"/>
        <p:guide pos="4505"/>
        <p:guide pos="271"/>
        <p:guide pos="4632"/>
        <p:guide pos="3436"/>
        <p:guide pos="2358"/>
        <p:guide pos="1326"/>
        <p:guide pos="1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632" y="-88"/>
      </p:cViewPr>
      <p:guideLst>
        <p:guide orient="horz" pos="2851"/>
        <p:guide orient="horz" pos="3077"/>
        <p:guide orient="horz" pos="2880"/>
        <p:guide orient="horz" pos="3108"/>
        <p:guide pos="2128"/>
        <p:guide pos="2090"/>
        <p:guide pos="2160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>
                <a:latin typeface="Arial" pitchFamily="34" charset="0"/>
                <a:cs typeface="Arial" pitchFamily="34" charset="0"/>
              </a:rPr>
              <a:pPr/>
              <a:t>3/15/2018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7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8136" y="4686499"/>
            <a:ext cx="6347263" cy="4439841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 dirty="0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1" y="427672"/>
            <a:ext cx="7559674" cy="812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44000" rIns="0" bIns="180000" anchor="ctr" anchorCtr="0"/>
          <a:lstStyle>
            <a:lvl1pPr marL="0" algn="ctr" defTabSz="1900401" rtl="0" eaLnBrk="1" latinLnBrk="0" hangingPunct="1">
              <a:lnSpc>
                <a:spcPct val="150000"/>
              </a:lnSpc>
              <a:spcBef>
                <a:spcPct val="0"/>
              </a:spcBef>
              <a:buNone/>
              <a:tabLst>
                <a:tab pos="1900401" algn="l"/>
              </a:tabLst>
              <a:defRPr lang="en-US" sz="2000" b="1" kern="1200" cap="none" spc="0" baseline="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430266" y="1600263"/>
            <a:ext cx="6700128" cy="14031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4989"/>
              </a:lnSpc>
              <a:buFontTx/>
              <a:buNone/>
              <a:defRPr sz="343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900401" rtl="0" eaLnBrk="1" latinLnBrk="0" hangingPunct="1">
        <a:spcBef>
          <a:spcPct val="0"/>
        </a:spcBef>
        <a:buNone/>
        <a:defRPr sz="6704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712650" indent="-712650" algn="l" defTabSz="1900401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67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544076" indent="-593875" algn="l" defTabSz="1900401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576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375500" indent="-475101" algn="l" defTabSz="1900401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98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325701" indent="-475101" algn="l" defTabSz="1900401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20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275900" indent="-475101" algn="l" defTabSz="1900401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20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226100" indent="-475101" algn="l" defTabSz="1900401" rtl="0" eaLnBrk="1" latinLnBrk="0" hangingPunct="1">
        <a:spcBef>
          <a:spcPct val="20000"/>
        </a:spcBef>
        <a:buFont typeface="Arial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176301" indent="-475101" algn="l" defTabSz="1900401" rtl="0" eaLnBrk="1" latinLnBrk="0" hangingPunct="1">
        <a:spcBef>
          <a:spcPct val="20000"/>
        </a:spcBef>
        <a:buFont typeface="Arial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126501" indent="-475101" algn="l" defTabSz="1900401" rtl="0" eaLnBrk="1" latinLnBrk="0" hangingPunct="1">
        <a:spcBef>
          <a:spcPct val="20000"/>
        </a:spcBef>
        <a:buFont typeface="Arial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076700" indent="-475101" algn="l" defTabSz="1900401" rtl="0" eaLnBrk="1" latinLnBrk="0" hangingPunct="1">
        <a:spcBef>
          <a:spcPct val="20000"/>
        </a:spcBef>
        <a:buFont typeface="Arial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1pPr>
      <a:lvl2pPr marL="950200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900401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3pPr>
      <a:lvl4pPr marL="2850600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4pPr>
      <a:lvl5pPr marL="3800800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5pPr>
      <a:lvl6pPr marL="4751001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6pPr>
      <a:lvl7pPr marL="5701201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7pPr>
      <a:lvl8pPr marL="6651400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8pPr>
      <a:lvl9pPr marL="7601601" algn="l" defTabSz="1900401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-x.co.jp/rilakkuma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@play-shibuya.com" TargetMode="External"/><Relationship Id="rId5" Type="http://schemas.openxmlformats.org/officeDocument/2006/relationships/hyperlink" Target="http://mmnf2018.peatix.com/" TargetMode="External"/><Relationship Id="rId4" Type="http://schemas.openxmlformats.org/officeDocument/2006/relationships/hyperlink" Target="http://www.moshimoshi-nippon.j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r@play-shibuy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r@play-shibuy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" y="1441048"/>
            <a:ext cx="7559674" cy="108000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渋谷区観光大使ごゆるりアンバサダーに</a:t>
            </a:r>
            <a:r>
              <a:rPr kumimoji="1" lang="en-US" altLang="ja-JP" dirty="0">
                <a:solidFill>
                  <a:schemeClr val="tx1"/>
                </a:solidFill>
              </a:rPr>
              <a:t>『</a:t>
            </a:r>
            <a:r>
              <a:rPr kumimoji="1" lang="ja-JP" altLang="en-US" dirty="0">
                <a:solidFill>
                  <a:schemeClr val="tx1"/>
                </a:solidFill>
              </a:rPr>
              <a:t>リラックマ</a:t>
            </a:r>
            <a:r>
              <a:rPr kumimoji="1" lang="en-US" altLang="ja-JP" dirty="0">
                <a:solidFill>
                  <a:schemeClr val="tx1"/>
                </a:solidFill>
              </a:rPr>
              <a:t>』</a:t>
            </a:r>
            <a:r>
              <a:rPr kumimoji="1" lang="ja-JP" altLang="en-US" dirty="0">
                <a:solidFill>
                  <a:schemeClr val="tx1"/>
                </a:solidFill>
              </a:rPr>
              <a:t>就任</a:t>
            </a:r>
            <a:r>
              <a:rPr kumimoji="1" lang="en-US" altLang="ja-JP" sz="1600" dirty="0">
                <a:solidFill>
                  <a:schemeClr val="tx1"/>
                </a:solidFill>
              </a:rPr>
              <a:t/>
            </a:r>
            <a:br>
              <a:rPr kumimoji="1" lang="en-US" altLang="ja-JP" sz="1600" dirty="0">
                <a:solidFill>
                  <a:schemeClr val="tx1"/>
                </a:solidFill>
              </a:rPr>
            </a:br>
            <a:r>
              <a:rPr kumimoji="1" lang="ja-JP" altLang="en-US" sz="1600" dirty="0">
                <a:solidFill>
                  <a:schemeClr val="tx1"/>
                </a:solidFill>
              </a:rPr>
              <a:t>渋谷区の街を魅力的に伝え、国内外からの観光客誘致を推進します。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4637" y="834868"/>
            <a:ext cx="10772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cs typeface="Arial" pitchFamily="34" charset="0"/>
              </a:rPr>
              <a:t>報道関係者各位</a:t>
            </a: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cs typeface="Arial" pitchFamily="34" charset="0"/>
              </a:rPr>
              <a:t>News Release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06530" y="1111867"/>
            <a:ext cx="1045158" cy="2539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is-IS" altLang="ja-JP" sz="1200" dirty="0">
                <a:cs typeface="Arial" pitchFamily="34" charset="0"/>
              </a:rPr>
              <a:t>201</a:t>
            </a:r>
            <a:r>
              <a:rPr kumimoji="1" lang="en-US" altLang="ja-JP" sz="1200" dirty="0">
                <a:cs typeface="Arial" pitchFamily="34" charset="0"/>
              </a:rPr>
              <a:t>8</a:t>
            </a:r>
            <a:r>
              <a:rPr kumimoji="1" lang="ja-JP" altLang="is-IS" sz="1200" dirty="0">
                <a:cs typeface="Arial" pitchFamily="34" charset="0"/>
              </a:rPr>
              <a:t>年</a:t>
            </a:r>
            <a:r>
              <a:rPr kumimoji="1" lang="en-US" altLang="ja-JP" sz="1200" dirty="0">
                <a:cs typeface="Arial" pitchFamily="34" charset="0"/>
              </a:rPr>
              <a:t>3</a:t>
            </a:r>
            <a:r>
              <a:rPr kumimoji="1" lang="ja-JP" altLang="is-IS" sz="1200" dirty="0" smtClean="0">
                <a:cs typeface="Arial" pitchFamily="34" charset="0"/>
              </a:rPr>
              <a:t>月</a:t>
            </a:r>
            <a:r>
              <a:rPr kumimoji="1" lang="en-US" altLang="ja-JP" sz="1200" dirty="0">
                <a:cs typeface="Arial" pitchFamily="34" charset="0"/>
              </a:rPr>
              <a:t>16</a:t>
            </a:r>
            <a:r>
              <a:rPr kumimoji="1" lang="ja-JP" altLang="is-IS" sz="1200" dirty="0" smtClean="0">
                <a:cs typeface="Arial" pitchFamily="34" charset="0"/>
              </a:rPr>
              <a:t>日</a:t>
            </a:r>
            <a:endParaRPr kumimoji="1" lang="ja-JP" altLang="is-IS" sz="1200" dirty="0">
              <a:cs typeface="Arial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69" y="565461"/>
            <a:ext cx="1196461" cy="6771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40659" y="2557967"/>
            <a:ext cx="6893859" cy="7335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20"/>
              </a:lnSpc>
            </a:pPr>
            <a:r>
              <a:rPr kumimoji="1" lang="ja-JP" altLang="en-US" sz="1100" dirty="0">
                <a:cs typeface="Arial" pitchFamily="34" charset="0"/>
              </a:rPr>
              <a:t>　この度、サンエックス株式会社と一般財団法⼈渋谷区観光協会は</a:t>
            </a:r>
            <a:r>
              <a:rPr kumimoji="1" lang="ja-JP" altLang="en-US" sz="1100" dirty="0" smtClean="0">
                <a:cs typeface="Arial" pitchFamily="34" charset="0"/>
              </a:rPr>
              <a:t>、サンエックス株式会社が著作権を保有する人気</a:t>
            </a:r>
            <a:r>
              <a:rPr kumimoji="1" lang="ja-JP" altLang="en-US" sz="1100" dirty="0">
                <a:cs typeface="Arial" pitchFamily="34" charset="0"/>
              </a:rPr>
              <a:t>キャラクターの</a:t>
            </a:r>
            <a:r>
              <a:rPr kumimoji="1" lang="en-US" altLang="ja-JP" sz="1100" dirty="0">
                <a:cs typeface="Arial" pitchFamily="34" charset="0"/>
              </a:rPr>
              <a:t>『</a:t>
            </a:r>
            <a:r>
              <a:rPr kumimoji="1" lang="ja-JP" altLang="en-US" sz="1100" dirty="0">
                <a:cs typeface="Arial" pitchFamily="34" charset="0"/>
              </a:rPr>
              <a:t>リラックマ</a:t>
            </a:r>
            <a:r>
              <a:rPr kumimoji="1" lang="en-US" altLang="ja-JP" sz="1100" dirty="0">
                <a:cs typeface="Arial" pitchFamily="34" charset="0"/>
              </a:rPr>
              <a:t>』</a:t>
            </a:r>
            <a:r>
              <a:rPr kumimoji="1" lang="ja-JP" altLang="en-US" sz="1100" dirty="0">
                <a:cs typeface="Arial" pitchFamily="34" charset="0"/>
              </a:rPr>
              <a:t>が</a:t>
            </a:r>
            <a:r>
              <a:rPr kumimoji="1" lang="en-US" altLang="ja-JP" sz="1100" dirty="0">
                <a:cs typeface="Arial" pitchFamily="34" charset="0"/>
              </a:rPr>
              <a:t>【</a:t>
            </a:r>
            <a:r>
              <a:rPr kumimoji="1" lang="ja-JP" altLang="en-US" sz="1100" dirty="0">
                <a:cs typeface="Arial" pitchFamily="34" charset="0"/>
              </a:rPr>
              <a:t>渋谷区観光大使</a:t>
            </a:r>
            <a:r>
              <a:rPr kumimoji="1" lang="ja-JP" altLang="en-US" sz="1100" dirty="0" err="1">
                <a:cs typeface="Arial" pitchFamily="34" charset="0"/>
              </a:rPr>
              <a:t>ご</a:t>
            </a:r>
            <a:r>
              <a:rPr kumimoji="1" lang="ja-JP" altLang="en-US" sz="1100" dirty="0">
                <a:cs typeface="Arial" pitchFamily="34" charset="0"/>
              </a:rPr>
              <a:t>ゆるりアンバサダー</a:t>
            </a:r>
            <a:r>
              <a:rPr kumimoji="1" lang="en-US" altLang="ja-JP" sz="1100" dirty="0">
                <a:cs typeface="Arial" pitchFamily="34" charset="0"/>
              </a:rPr>
              <a:t>】</a:t>
            </a:r>
            <a:r>
              <a:rPr kumimoji="1" lang="ja-JP" altLang="en-US" sz="1100" dirty="0" err="1">
                <a:cs typeface="Arial" pitchFamily="34" charset="0"/>
              </a:rPr>
              <a:t>に就</a:t>
            </a:r>
            <a:r>
              <a:rPr kumimoji="1" lang="ja-JP" altLang="en-US" sz="1100" dirty="0">
                <a:cs typeface="Arial" pitchFamily="34" charset="0"/>
              </a:rPr>
              <a:t>任したことをお知らせ致します</a:t>
            </a:r>
            <a:r>
              <a:rPr kumimoji="1" lang="ja-JP" altLang="en-US" sz="1100" dirty="0" smtClean="0">
                <a:cs typeface="Arial" pitchFamily="34" charset="0"/>
              </a:rPr>
              <a:t>。</a:t>
            </a:r>
            <a:endParaRPr kumimoji="1" lang="en-US" altLang="ja-JP" sz="1100" dirty="0" smtClean="0">
              <a:cs typeface="Arial" pitchFamily="34" charset="0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100" dirty="0" smtClean="0">
                <a:cs typeface="Arial" pitchFamily="34" charset="0"/>
              </a:rPr>
              <a:t>今後、渋谷区観光協会では世界的に人気キャラクターである</a:t>
            </a:r>
            <a:r>
              <a:rPr kumimoji="1" lang="en-US" altLang="ja-JP" sz="1100" dirty="0" smtClean="0">
                <a:cs typeface="Arial" pitchFamily="34" charset="0"/>
              </a:rPr>
              <a:t>『</a:t>
            </a:r>
            <a:r>
              <a:rPr kumimoji="1" lang="ja-JP" altLang="en-US" sz="1100" dirty="0" smtClean="0">
                <a:cs typeface="Arial" pitchFamily="34" charset="0"/>
              </a:rPr>
              <a:t>リラックマ</a:t>
            </a:r>
            <a:r>
              <a:rPr kumimoji="1" lang="en-US" altLang="ja-JP" sz="1100" dirty="0" smtClean="0">
                <a:cs typeface="Arial" pitchFamily="34" charset="0"/>
              </a:rPr>
              <a:t>』</a:t>
            </a:r>
            <a:r>
              <a:rPr kumimoji="1" lang="ja-JP" altLang="en-US" sz="1100" dirty="0" smtClean="0">
                <a:cs typeface="Arial" pitchFamily="34" charset="0"/>
              </a:rPr>
              <a:t>を“渋谷区観光大使</a:t>
            </a:r>
            <a:r>
              <a:rPr kumimoji="1" lang="ja-JP" altLang="en-US" sz="1100" dirty="0" err="1" smtClean="0">
                <a:cs typeface="Arial" pitchFamily="34" charset="0"/>
              </a:rPr>
              <a:t>ご</a:t>
            </a:r>
            <a:r>
              <a:rPr kumimoji="1" lang="ja-JP" altLang="en-US" sz="1100" dirty="0" smtClean="0">
                <a:cs typeface="Arial" pitchFamily="34" charset="0"/>
              </a:rPr>
              <a:t>ゆるりアンバサダー”として迎え、渋谷区の様々な観光情報を発信し、国内外からの観光客誘致を推進していきます。</a:t>
            </a:r>
            <a:endParaRPr kumimoji="1" lang="en-US" altLang="ja-JP" sz="1100" dirty="0" smtClean="0">
              <a:cs typeface="Arial" pitchFamily="34" charset="0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100" dirty="0">
                <a:cs typeface="Arial" pitchFamily="34" charset="0"/>
              </a:rPr>
              <a:t>　就任式として、</a:t>
            </a:r>
            <a:r>
              <a:rPr kumimoji="1" lang="en-US" altLang="ja-JP" sz="1100" dirty="0">
                <a:cs typeface="Arial" pitchFamily="34" charset="0"/>
              </a:rPr>
              <a:t>2018</a:t>
            </a:r>
            <a:r>
              <a:rPr kumimoji="1" lang="ja-JP" altLang="en-US" sz="1100" dirty="0">
                <a:cs typeface="Arial" pitchFamily="34" charset="0"/>
              </a:rPr>
              <a:t>年</a:t>
            </a:r>
            <a:r>
              <a:rPr kumimoji="1" lang="en-US" altLang="ja-JP" sz="1100" dirty="0">
                <a:cs typeface="Arial" pitchFamily="34" charset="0"/>
              </a:rPr>
              <a:t>3</a:t>
            </a:r>
            <a:r>
              <a:rPr kumimoji="1" lang="ja-JP" altLang="en-US" sz="1100" dirty="0">
                <a:cs typeface="Arial" pitchFamily="34" charset="0"/>
              </a:rPr>
              <a:t>月</a:t>
            </a:r>
            <a:r>
              <a:rPr kumimoji="1" lang="en-US" altLang="ja-JP" sz="1100" dirty="0">
                <a:cs typeface="Arial" pitchFamily="34" charset="0"/>
              </a:rPr>
              <a:t>24</a:t>
            </a:r>
            <a:r>
              <a:rPr kumimoji="1" lang="ja-JP" altLang="en-US" sz="1100" dirty="0">
                <a:cs typeface="Arial" pitchFamily="34" charset="0"/>
              </a:rPr>
              <a:t>日（土）</a:t>
            </a:r>
            <a:r>
              <a:rPr kumimoji="1" lang="en-US" altLang="ja-JP" sz="1100" dirty="0">
                <a:cs typeface="Arial" pitchFamily="34" charset="0"/>
              </a:rPr>
              <a:t>25</a:t>
            </a:r>
            <a:r>
              <a:rPr kumimoji="1" lang="ja-JP" altLang="en-US" sz="1100" dirty="0">
                <a:cs typeface="Arial" pitchFamily="34" charset="0"/>
              </a:rPr>
              <a:t>日（日）の</a:t>
            </a:r>
            <a:r>
              <a:rPr kumimoji="1" lang="en-US" altLang="ja-JP" sz="1100" dirty="0">
                <a:cs typeface="Arial" pitchFamily="34" charset="0"/>
              </a:rPr>
              <a:t>2</a:t>
            </a:r>
            <a:r>
              <a:rPr kumimoji="1" lang="ja-JP" altLang="en-US" sz="1100" dirty="0">
                <a:cs typeface="Arial" pitchFamily="34" charset="0"/>
              </a:rPr>
              <a:t>日間、渋谷・原宿エリア（東京都渋谷区）で行われる　国内最大級イベント「</a:t>
            </a:r>
            <a:r>
              <a:rPr kumimoji="1" lang="en-US" altLang="ja-JP" sz="1100" dirty="0">
                <a:cs typeface="Arial" pitchFamily="34" charset="0"/>
              </a:rPr>
              <a:t>MOSHI</a:t>
            </a:r>
            <a:r>
              <a:rPr kumimoji="1" lang="ja-JP" altLang="en-US" sz="1100" dirty="0">
                <a:cs typeface="Arial" pitchFamily="34" charset="0"/>
              </a:rPr>
              <a:t>  </a:t>
            </a:r>
            <a:r>
              <a:rPr kumimoji="1" lang="en-US" altLang="ja-JP" sz="1100" dirty="0">
                <a:cs typeface="Arial" pitchFamily="34" charset="0"/>
              </a:rPr>
              <a:t>MOSHI</a:t>
            </a:r>
            <a:r>
              <a:rPr kumimoji="1" lang="ja-JP" altLang="en-US" sz="1100" dirty="0">
                <a:cs typeface="Arial" pitchFamily="34" charset="0"/>
              </a:rPr>
              <a:t>  </a:t>
            </a:r>
            <a:r>
              <a:rPr kumimoji="1" lang="en-US" altLang="ja-JP" sz="1100" dirty="0">
                <a:cs typeface="Arial" pitchFamily="34" charset="0"/>
              </a:rPr>
              <a:t>NIPPON</a:t>
            </a:r>
            <a:r>
              <a:rPr kumimoji="1" lang="ja-JP" altLang="en-US" sz="1100" dirty="0">
                <a:cs typeface="Arial" pitchFamily="34" charset="0"/>
              </a:rPr>
              <a:t>  </a:t>
            </a:r>
            <a:r>
              <a:rPr kumimoji="1" lang="en-US" altLang="ja-JP" sz="1100" dirty="0">
                <a:cs typeface="Arial" pitchFamily="34" charset="0"/>
              </a:rPr>
              <a:t>FESTIVAL</a:t>
            </a:r>
            <a:r>
              <a:rPr kumimoji="1" lang="ja-JP" altLang="en-US" sz="1100" dirty="0">
                <a:cs typeface="Arial" pitchFamily="34" charset="0"/>
              </a:rPr>
              <a:t>  </a:t>
            </a:r>
            <a:r>
              <a:rPr kumimoji="1" lang="en-US" altLang="ja-JP" sz="1100" dirty="0">
                <a:cs typeface="Arial" pitchFamily="34" charset="0"/>
              </a:rPr>
              <a:t>2018</a:t>
            </a:r>
            <a:r>
              <a:rPr kumimoji="1" lang="ja-JP" altLang="en-US" sz="1100" dirty="0">
                <a:cs typeface="Arial" pitchFamily="34" charset="0"/>
              </a:rPr>
              <a:t>  </a:t>
            </a:r>
            <a:r>
              <a:rPr kumimoji="1" lang="en-US" altLang="ja-JP" sz="1100" dirty="0">
                <a:cs typeface="Arial" pitchFamily="34" charset="0"/>
              </a:rPr>
              <a:t>in</a:t>
            </a:r>
            <a:r>
              <a:rPr kumimoji="1" lang="ja-JP" altLang="en-US" sz="1100" dirty="0">
                <a:cs typeface="Arial" pitchFamily="34" charset="0"/>
              </a:rPr>
              <a:t>  </a:t>
            </a:r>
            <a:r>
              <a:rPr kumimoji="1" lang="en-US" altLang="ja-JP" sz="1100" dirty="0">
                <a:cs typeface="Arial" pitchFamily="34" charset="0"/>
              </a:rPr>
              <a:t>SHIBUYA</a:t>
            </a:r>
            <a:r>
              <a:rPr kumimoji="1" lang="ja-JP" altLang="en-US" sz="1100" dirty="0">
                <a:cs typeface="Arial" pitchFamily="34" charset="0"/>
              </a:rPr>
              <a:t>」の</a:t>
            </a:r>
            <a:r>
              <a:rPr kumimoji="1" lang="en-US" altLang="ja-JP" sz="1100" dirty="0">
                <a:cs typeface="Arial" pitchFamily="34" charset="0"/>
              </a:rPr>
              <a:t>24</a:t>
            </a:r>
            <a:r>
              <a:rPr kumimoji="1" lang="ja-JP" altLang="en-US" sz="1100" dirty="0">
                <a:cs typeface="Arial" pitchFamily="34" charset="0"/>
              </a:rPr>
              <a:t>日（土</a:t>
            </a:r>
            <a:r>
              <a:rPr kumimoji="1" lang="ja-JP" altLang="en-US" sz="1100" dirty="0" smtClean="0">
                <a:cs typeface="Arial" pitchFamily="34" charset="0"/>
              </a:rPr>
              <a:t>）ラフォーレミュージアム原宿（ラフォーレ原宿</a:t>
            </a:r>
            <a:r>
              <a:rPr kumimoji="1" lang="en-US" altLang="ja-JP" sz="1100" dirty="0" smtClean="0">
                <a:cs typeface="Arial" pitchFamily="34" charset="0"/>
              </a:rPr>
              <a:t>6</a:t>
            </a:r>
            <a:r>
              <a:rPr kumimoji="1" lang="ja-JP" altLang="en-US" sz="1100" dirty="0" smtClean="0">
                <a:cs typeface="Arial" pitchFamily="34" charset="0"/>
              </a:rPr>
              <a:t>階）にて</a:t>
            </a:r>
            <a:r>
              <a:rPr kumimoji="1" lang="en-US" altLang="ja-JP" sz="1100" dirty="0">
                <a:cs typeface="Arial" pitchFamily="34" charset="0"/>
              </a:rPr>
              <a:t>15</a:t>
            </a:r>
            <a:r>
              <a:rPr kumimoji="1" lang="ja-JP" altLang="en-US" sz="1100" dirty="0">
                <a:cs typeface="Arial" pitchFamily="34" charset="0"/>
              </a:rPr>
              <a:t>時</a:t>
            </a:r>
            <a:r>
              <a:rPr kumimoji="1" lang="en-US" altLang="ja-JP" sz="1100" dirty="0">
                <a:cs typeface="Arial" pitchFamily="34" charset="0"/>
              </a:rPr>
              <a:t>40</a:t>
            </a:r>
            <a:r>
              <a:rPr kumimoji="1" lang="ja-JP" altLang="en-US" sz="1100" dirty="0">
                <a:cs typeface="Arial" pitchFamily="34" charset="0"/>
              </a:rPr>
              <a:t>分</a:t>
            </a:r>
            <a:r>
              <a:rPr kumimoji="1" lang="en-US" altLang="ja-JP" sz="1100" dirty="0">
                <a:cs typeface="Arial" pitchFamily="34" charset="0"/>
              </a:rPr>
              <a:t>(10</a:t>
            </a:r>
            <a:r>
              <a:rPr kumimoji="1" lang="ja-JP" altLang="en-US" sz="1100" dirty="0">
                <a:cs typeface="Arial" pitchFamily="34" charset="0"/>
              </a:rPr>
              <a:t>分間）のステージにて行います。</a:t>
            </a:r>
            <a:endParaRPr kumimoji="1" lang="en-US" altLang="ja-JP" sz="1100" dirty="0">
              <a:cs typeface="Arial" pitchFamily="34" charset="0"/>
            </a:endParaRPr>
          </a:p>
          <a:p>
            <a:pPr>
              <a:lnSpc>
                <a:spcPts val="2220"/>
              </a:lnSpc>
            </a:pPr>
            <a:r>
              <a:rPr lang="ja-JP" altLang="en-US" sz="1100" dirty="0"/>
              <a:t>　また同日より、渋谷区観光協会と原宿の</a:t>
            </a:r>
            <a:r>
              <a:rPr lang="en-US" altLang="ja-JP" sz="1100" dirty="0"/>
              <a:t>MOSHI</a:t>
            </a:r>
            <a:r>
              <a:rPr lang="ja-JP" altLang="en-US" sz="1100" dirty="0"/>
              <a:t> </a:t>
            </a:r>
            <a:r>
              <a:rPr lang="en-US" altLang="ja-JP" sz="1100" dirty="0" smtClean="0"/>
              <a:t>MOSHI BOX </a:t>
            </a:r>
            <a:r>
              <a:rPr lang="ja-JP" altLang="en-US" sz="1100" dirty="0" smtClean="0"/>
              <a:t>原宿観光</a:t>
            </a:r>
            <a:r>
              <a:rPr lang="ja-JP" altLang="en-US" sz="1100" dirty="0"/>
              <a:t>案内所にてリラックマオリジナルデザインの渋谷区観光</a:t>
            </a:r>
            <a:r>
              <a:rPr lang="en-US" altLang="ja-JP" sz="1100" dirty="0"/>
              <a:t>MAP</a:t>
            </a:r>
            <a:r>
              <a:rPr lang="ja-JP" altLang="en-US" sz="1100" dirty="0"/>
              <a:t>が登場します</a:t>
            </a:r>
            <a:r>
              <a:rPr lang="ja-JP" altLang="en-US" sz="1100" dirty="0" smtClean="0"/>
              <a:t>。</a:t>
            </a:r>
            <a:r>
              <a:rPr lang="en-US" altLang="ja-JP" sz="1100" dirty="0" smtClean="0"/>
              <a:t>MAP</a:t>
            </a:r>
            <a:r>
              <a:rPr lang="ja-JP" altLang="en-US" sz="1100" dirty="0" smtClean="0"/>
              <a:t>の言語</a:t>
            </a:r>
            <a:r>
              <a:rPr lang="ja-JP" altLang="en-US" sz="1100" dirty="0"/>
              <a:t>は</a:t>
            </a:r>
            <a:r>
              <a:rPr lang="en-US" altLang="ja-JP" sz="1100" dirty="0"/>
              <a:t>4</a:t>
            </a:r>
            <a:r>
              <a:rPr lang="ja-JP" altLang="en-US" sz="1100" dirty="0"/>
              <a:t>か国語（日本語、英語、韓国語、中国語）に対応します。さらに、渋谷区を循環しているハチ公バス（恵比寿・代官山循環 夕やけこやけルート）がリラックマオリジナルデザインとして運行します。（</a:t>
            </a:r>
            <a:r>
              <a:rPr lang="en-US" altLang="ja-JP" sz="1100" dirty="0"/>
              <a:t>2018</a:t>
            </a:r>
            <a:r>
              <a:rPr lang="ja-JP" altLang="en-US" sz="1100" dirty="0"/>
              <a:t>年</a:t>
            </a:r>
            <a:r>
              <a:rPr lang="en-US" altLang="ja-JP" sz="1100" dirty="0"/>
              <a:t>3</a:t>
            </a:r>
            <a:r>
              <a:rPr lang="ja-JP" altLang="en-US" sz="1100" dirty="0" smtClean="0"/>
              <a:t>月</a:t>
            </a:r>
            <a:r>
              <a:rPr lang="en-US" altLang="ja-JP" sz="1100" dirty="0"/>
              <a:t>17</a:t>
            </a:r>
            <a:r>
              <a:rPr lang="ja-JP" altLang="en-US" sz="1100" dirty="0" smtClean="0"/>
              <a:t>日～</a:t>
            </a:r>
            <a:r>
              <a:rPr lang="ja-JP" altLang="en-US" sz="1100" dirty="0"/>
              <a:t>運行予定）</a:t>
            </a:r>
            <a:endParaRPr lang="en-US" altLang="ja-JP" sz="1100" dirty="0"/>
          </a:p>
          <a:p>
            <a:pPr>
              <a:lnSpc>
                <a:spcPts val="2220"/>
              </a:lnSpc>
            </a:pPr>
            <a:r>
              <a:rPr lang="ja-JP" altLang="en-US" sz="1100" dirty="0"/>
              <a:t>　</a:t>
            </a:r>
            <a:r>
              <a:rPr lang="en-US" altLang="ja-JP" sz="1100" dirty="0"/>
              <a:t>2018</a:t>
            </a:r>
            <a:r>
              <a:rPr lang="ja-JP" altLang="en-US" sz="1100" dirty="0"/>
              <a:t>年</a:t>
            </a:r>
            <a:r>
              <a:rPr lang="en-US" altLang="ja-JP" sz="1100" dirty="0"/>
              <a:t>『</a:t>
            </a:r>
            <a:r>
              <a:rPr lang="ja-JP" altLang="en-US" sz="1100" dirty="0"/>
              <a:t>リラックマ</a:t>
            </a:r>
            <a:r>
              <a:rPr lang="en-US" altLang="ja-JP" sz="1100" dirty="0"/>
              <a:t>』</a:t>
            </a:r>
            <a:r>
              <a:rPr lang="ja-JP" altLang="en-US" sz="1100" dirty="0"/>
              <a:t>は</a:t>
            </a:r>
            <a:r>
              <a:rPr lang="en-US" altLang="ja-JP" sz="1100" dirty="0"/>
              <a:t>15</a:t>
            </a:r>
            <a:r>
              <a:rPr lang="ja-JP" altLang="en-US" sz="1100" dirty="0"/>
              <a:t>周年を迎え、国内外から多くの支持を受けており、日本を代表するキャラクター</a:t>
            </a:r>
            <a:endParaRPr lang="en-US" altLang="ja-JP" sz="1100" dirty="0"/>
          </a:p>
          <a:p>
            <a:pPr>
              <a:lnSpc>
                <a:spcPts val="2220"/>
              </a:lnSpc>
            </a:pPr>
            <a:r>
              <a:rPr lang="ja-JP" altLang="en-US" sz="1100" dirty="0"/>
              <a:t>として渋谷区の街を魅力的に伝えるために最適であると判断し、就任を依頼し承諾頂きました。</a:t>
            </a:r>
            <a:endParaRPr lang="en-US" altLang="ja-JP" sz="1100" dirty="0"/>
          </a:p>
          <a:p>
            <a:pPr>
              <a:lnSpc>
                <a:spcPts val="2220"/>
              </a:lnSpc>
            </a:pPr>
            <a:r>
              <a:rPr lang="ja-JP" altLang="en-US" sz="1100" b="1" dirty="0"/>
              <a:t>■「リラックマ」について</a:t>
            </a:r>
          </a:p>
          <a:p>
            <a:pPr>
              <a:lnSpc>
                <a:spcPts val="2220"/>
              </a:lnSpc>
            </a:pPr>
            <a:r>
              <a:rPr lang="ja-JP" altLang="en-US" sz="1100" dirty="0"/>
              <a:t>リラックマは</a:t>
            </a:r>
            <a:r>
              <a:rPr lang="en-US" altLang="ja-JP" sz="1100" dirty="0"/>
              <a:t>OL</a:t>
            </a:r>
            <a:r>
              <a:rPr lang="ja-JP" altLang="en-US" sz="1100" dirty="0"/>
              <a:t>のカオルさんの家にいきなり住みついた、着ぐるみのクマ</a:t>
            </a:r>
            <a:r>
              <a:rPr lang="ja-JP" altLang="en-US" sz="1100" dirty="0" smtClean="0"/>
              <a:t>。毎日</a:t>
            </a:r>
            <a:r>
              <a:rPr lang="ja-JP" altLang="en-US" sz="1100" dirty="0"/>
              <a:t>だらだらゴロゴロしています。</a:t>
            </a:r>
            <a:br>
              <a:rPr lang="ja-JP" altLang="en-US" sz="1100" dirty="0"/>
            </a:br>
            <a:r>
              <a:rPr lang="ja-JP" altLang="en-US" sz="1100" dirty="0" smtClean="0"/>
              <a:t>背中</a:t>
            </a:r>
            <a:r>
              <a:rPr lang="ja-JP" altLang="en-US" sz="1100" dirty="0"/>
              <a:t>にチャックがありますが、中身はヒミツです</a:t>
            </a:r>
            <a:r>
              <a:rPr lang="ja-JP" altLang="en-US" sz="1100" dirty="0" smtClean="0"/>
              <a:t>。好物</a:t>
            </a:r>
            <a:r>
              <a:rPr lang="ja-JP" altLang="en-US" sz="1100" dirty="0"/>
              <a:t>はホットケーキ、オムライス、プリン、だんごなど。</a:t>
            </a:r>
            <a:br>
              <a:rPr lang="ja-JP" altLang="en-US" sz="1100" dirty="0"/>
            </a:br>
            <a:r>
              <a:rPr lang="ja-JP" altLang="en-US" sz="1100" dirty="0" smtClean="0"/>
              <a:t>どこ</a:t>
            </a:r>
            <a:r>
              <a:rPr lang="ja-JP" altLang="en-US" sz="1100" dirty="0"/>
              <a:t>からともなくあらわれた白くて小さなクマの子・</a:t>
            </a:r>
            <a:r>
              <a:rPr lang="ja-JP" altLang="en-US" sz="1100" dirty="0" smtClean="0"/>
              <a:t>コリラックマと</a:t>
            </a:r>
            <a:r>
              <a:rPr lang="ja-JP" altLang="en-US" sz="1100" dirty="0"/>
              <a:t>、カオルさんのペットのキイロイトリが仲間です</a:t>
            </a:r>
            <a:r>
              <a:rPr lang="ja-JP" altLang="en-US" sz="1100" dirty="0" smtClean="0"/>
              <a:t>。</a:t>
            </a:r>
            <a:endParaRPr lang="en-US" altLang="ja-JP" sz="1100" dirty="0"/>
          </a:p>
          <a:p>
            <a:pPr>
              <a:lnSpc>
                <a:spcPts val="2220"/>
              </a:lnSpc>
            </a:pPr>
            <a:r>
              <a:rPr lang="ja-JP" altLang="en-US" sz="1100" dirty="0" smtClean="0"/>
              <a:t>（</a:t>
            </a:r>
            <a:r>
              <a:rPr lang="ja-JP" altLang="en-US" sz="1100" dirty="0"/>
              <a:t>参考）リラックマごゆるりサイト　</a:t>
            </a:r>
            <a:r>
              <a:rPr lang="en-US" altLang="ja-JP" sz="1100" dirty="0">
                <a:hlinkClick r:id="rId3"/>
              </a:rPr>
              <a:t>http://www.san-x.co.jp/rilakkuma/</a:t>
            </a:r>
            <a:endParaRPr lang="en-US" altLang="ja-JP" sz="1100" dirty="0"/>
          </a:p>
          <a:p>
            <a:pPr>
              <a:lnSpc>
                <a:spcPts val="2220"/>
              </a:lnSpc>
            </a:pPr>
            <a:r>
              <a:rPr lang="ja-JP" altLang="en-US" sz="1100" b="1" dirty="0"/>
              <a:t>■「</a:t>
            </a:r>
            <a:r>
              <a:rPr kumimoji="1" lang="en-US" altLang="ja-JP" sz="1100" b="1" dirty="0">
                <a:cs typeface="Arial" pitchFamily="34" charset="0"/>
              </a:rPr>
              <a:t> MOSHI</a:t>
            </a:r>
            <a:r>
              <a:rPr kumimoji="1" lang="ja-JP" altLang="en-US" sz="1100" b="1" dirty="0">
                <a:cs typeface="Arial" pitchFamily="34" charset="0"/>
              </a:rPr>
              <a:t>  </a:t>
            </a:r>
            <a:r>
              <a:rPr kumimoji="1" lang="en-US" altLang="ja-JP" sz="1100" b="1" dirty="0">
                <a:cs typeface="Arial" pitchFamily="34" charset="0"/>
              </a:rPr>
              <a:t>MOSHI</a:t>
            </a:r>
            <a:r>
              <a:rPr kumimoji="1" lang="ja-JP" altLang="en-US" sz="1100" b="1" dirty="0">
                <a:cs typeface="Arial" pitchFamily="34" charset="0"/>
              </a:rPr>
              <a:t>  </a:t>
            </a:r>
            <a:r>
              <a:rPr kumimoji="1" lang="en-US" altLang="ja-JP" sz="1100" b="1" dirty="0">
                <a:cs typeface="Arial" pitchFamily="34" charset="0"/>
              </a:rPr>
              <a:t>NIPPON</a:t>
            </a:r>
            <a:r>
              <a:rPr kumimoji="1" lang="ja-JP" altLang="en-US" sz="1100" b="1" dirty="0">
                <a:cs typeface="Arial" pitchFamily="34" charset="0"/>
              </a:rPr>
              <a:t>  </a:t>
            </a:r>
            <a:r>
              <a:rPr kumimoji="1" lang="en-US" altLang="ja-JP" sz="1100" b="1" dirty="0">
                <a:cs typeface="Arial" pitchFamily="34" charset="0"/>
              </a:rPr>
              <a:t>FESTIVAL</a:t>
            </a:r>
            <a:r>
              <a:rPr kumimoji="1" lang="ja-JP" altLang="en-US" sz="1100" b="1" dirty="0">
                <a:cs typeface="Arial" pitchFamily="34" charset="0"/>
              </a:rPr>
              <a:t>  </a:t>
            </a:r>
            <a:r>
              <a:rPr kumimoji="1" lang="en-US" altLang="ja-JP" sz="1100" b="1" dirty="0">
                <a:cs typeface="Arial" pitchFamily="34" charset="0"/>
              </a:rPr>
              <a:t>2018</a:t>
            </a:r>
            <a:r>
              <a:rPr kumimoji="1" lang="ja-JP" altLang="en-US" sz="1100" b="1" dirty="0">
                <a:cs typeface="Arial" pitchFamily="34" charset="0"/>
              </a:rPr>
              <a:t>  </a:t>
            </a:r>
            <a:r>
              <a:rPr kumimoji="1" lang="en-US" altLang="ja-JP" sz="1100" b="1" dirty="0">
                <a:cs typeface="Arial" pitchFamily="34" charset="0"/>
              </a:rPr>
              <a:t>in</a:t>
            </a:r>
            <a:r>
              <a:rPr kumimoji="1" lang="ja-JP" altLang="en-US" sz="1100" b="1" dirty="0">
                <a:cs typeface="Arial" pitchFamily="34" charset="0"/>
              </a:rPr>
              <a:t>  </a:t>
            </a:r>
            <a:r>
              <a:rPr kumimoji="1" lang="en-US" altLang="ja-JP" sz="1100" b="1" dirty="0">
                <a:cs typeface="Arial" pitchFamily="34" charset="0"/>
              </a:rPr>
              <a:t>SHIBUYA </a:t>
            </a:r>
            <a:r>
              <a:rPr lang="ja-JP" altLang="en-US" sz="1100" b="1" dirty="0"/>
              <a:t>」について</a:t>
            </a:r>
            <a:endParaRPr lang="en-US" altLang="ja-JP" sz="1100" b="1" dirty="0"/>
          </a:p>
          <a:p>
            <a:pPr>
              <a:lnSpc>
                <a:spcPts val="2220"/>
              </a:lnSpc>
            </a:pPr>
            <a:r>
              <a:rPr lang="ja-JP" altLang="en-US" sz="1100" dirty="0"/>
              <a:t>渋谷・原宿を舞台に国内最大級のインバウンドイベントです。「新しいニッポンのお祭り」をテーマに日本の</a:t>
            </a:r>
            <a:endParaRPr lang="en-US" altLang="ja-JP" sz="1100" dirty="0"/>
          </a:p>
          <a:p>
            <a:pPr>
              <a:lnSpc>
                <a:spcPts val="2220"/>
              </a:lnSpc>
            </a:pPr>
            <a:r>
              <a:rPr lang="ja-JP" altLang="en-US" sz="1100" dirty="0"/>
              <a:t>ファッション・音楽・アニメ・フードなどポップカルチャーを世界に発信します。</a:t>
            </a:r>
            <a:endParaRPr lang="en-US" altLang="ja-JP" sz="1100" dirty="0"/>
          </a:p>
          <a:p>
            <a:pPr>
              <a:lnSpc>
                <a:spcPts val="2220"/>
              </a:lnSpc>
            </a:pPr>
            <a:r>
              <a:rPr lang="ja-JP" altLang="en-US" sz="1100" dirty="0" smtClean="0"/>
              <a:t>（</a:t>
            </a:r>
            <a:r>
              <a:rPr lang="ja-JP" altLang="en-US" sz="1100" dirty="0"/>
              <a:t>参考）</a:t>
            </a:r>
            <a:r>
              <a:rPr lang="en-US" altLang="ja-JP" sz="1100" dirty="0"/>
              <a:t>MOSHI</a:t>
            </a:r>
            <a:r>
              <a:rPr lang="ja-JP" altLang="en-US" sz="1100" dirty="0"/>
              <a:t>  </a:t>
            </a:r>
            <a:r>
              <a:rPr lang="en-US" altLang="ja-JP" sz="1100" dirty="0"/>
              <a:t>MOSHI</a:t>
            </a:r>
            <a:r>
              <a:rPr lang="ja-JP" altLang="en-US" sz="1100" dirty="0"/>
              <a:t>  </a:t>
            </a:r>
            <a:r>
              <a:rPr lang="en-US" altLang="ja-JP" sz="1100" dirty="0"/>
              <a:t>NIPPON</a:t>
            </a:r>
            <a:r>
              <a:rPr lang="ja-JP" altLang="en-US" sz="1100" dirty="0"/>
              <a:t>　</a:t>
            </a:r>
            <a:r>
              <a:rPr lang="en-US" altLang="ja-JP" sz="1100" dirty="0">
                <a:hlinkClick r:id="rId4"/>
              </a:rPr>
              <a:t>http://www.moshimoshi-nippon.jp</a:t>
            </a:r>
            <a:r>
              <a:rPr lang="en-US" altLang="ja-JP" sz="1100" dirty="0"/>
              <a:t>(</a:t>
            </a:r>
            <a:r>
              <a:rPr lang="ja-JP" altLang="en-US" sz="1100" dirty="0"/>
              <a:t>日英中３ヵ国語対応</a:t>
            </a:r>
            <a:r>
              <a:rPr lang="ja-JP" altLang="en-US" sz="1100" dirty="0" smtClean="0"/>
              <a:t>）</a:t>
            </a:r>
            <a:endParaRPr lang="en-US" altLang="ja-JP" sz="1100" dirty="0"/>
          </a:p>
          <a:p>
            <a:pPr>
              <a:lnSpc>
                <a:spcPts val="2220"/>
              </a:lnSpc>
            </a:pPr>
            <a:r>
              <a:rPr kumimoji="1" lang="ja-JP" altLang="en-US" sz="1100" dirty="0">
                <a:cs typeface="Arial" pitchFamily="34" charset="0"/>
              </a:rPr>
              <a:t>一般の方のステージ参加は事前</a:t>
            </a:r>
            <a:r>
              <a:rPr kumimoji="1" lang="en-US" altLang="ja-JP" sz="1100" dirty="0">
                <a:cs typeface="Arial" pitchFamily="34" charset="0"/>
              </a:rPr>
              <a:t>web</a:t>
            </a:r>
            <a:r>
              <a:rPr kumimoji="1" lang="ja-JP" altLang="en-US" sz="1100" dirty="0">
                <a:cs typeface="Arial" pitchFamily="34" charset="0"/>
              </a:rPr>
              <a:t>予約が必要です。事前登録はこちらからお願いします。</a:t>
            </a:r>
            <a:endParaRPr kumimoji="1" lang="en-US" altLang="ja-JP" sz="1100" dirty="0">
              <a:cs typeface="Arial" pitchFamily="34" charset="0"/>
            </a:endParaRPr>
          </a:p>
          <a:p>
            <a:pPr>
              <a:lnSpc>
                <a:spcPts val="2220"/>
              </a:lnSpc>
            </a:pPr>
            <a:r>
              <a:rPr kumimoji="1" lang="ja-JP" altLang="en-US" sz="1100" dirty="0">
                <a:cs typeface="Arial" pitchFamily="34" charset="0"/>
              </a:rPr>
              <a:t>事前登録サイト</a:t>
            </a:r>
            <a:r>
              <a:rPr kumimoji="1" lang="ja-JP" altLang="en-US" sz="1100" dirty="0" smtClean="0">
                <a:cs typeface="Arial" pitchFamily="34" charset="0"/>
              </a:rPr>
              <a:t>：</a:t>
            </a:r>
            <a:r>
              <a:rPr kumimoji="1" lang="en-US" altLang="ja-JP" sz="1100" dirty="0" smtClean="0">
                <a:cs typeface="Arial" pitchFamily="34" charset="0"/>
                <a:hlinkClick r:id="rId5"/>
              </a:rPr>
              <a:t>http://mmnf2018.peatix.com</a:t>
            </a:r>
            <a:endParaRPr lang="en-US" altLang="ja-JP" sz="11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1" y="9971813"/>
            <a:ext cx="755967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0213" y="10252440"/>
            <a:ext cx="201978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>
                <a:cs typeface="Arial" pitchFamily="34" charset="0"/>
              </a:rPr>
              <a:t>≪本件に関するお問い合わせ先≫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8862" y="10090857"/>
            <a:ext cx="4504438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>
                <a:cs typeface="Arial" pitchFamily="34" charset="0"/>
              </a:rPr>
              <a:t>一般財団法人 渋谷区観光協会　企画広報部　堀 恭子</a:t>
            </a:r>
          </a:p>
          <a:p>
            <a:pPr>
              <a:lnSpc>
                <a:spcPct val="150000"/>
              </a:lnSpc>
            </a:pPr>
            <a:r>
              <a:rPr kumimoji="1" lang="en-US" altLang="ja-JP" sz="1050" dirty="0">
                <a:cs typeface="Arial" pitchFamily="34" charset="0"/>
              </a:rPr>
              <a:t>TEL</a:t>
            </a:r>
            <a:r>
              <a:rPr kumimoji="1" lang="ja-JP" altLang="en-US" sz="1050" dirty="0">
                <a:cs typeface="Arial" pitchFamily="34" charset="0"/>
              </a:rPr>
              <a:t>：</a:t>
            </a:r>
            <a:r>
              <a:rPr kumimoji="1" lang="en-US" altLang="ja-JP" sz="1050" dirty="0">
                <a:cs typeface="Arial" pitchFamily="34" charset="0"/>
              </a:rPr>
              <a:t>03-3462-8311</a:t>
            </a:r>
            <a:r>
              <a:rPr kumimoji="1" lang="ja-JP" altLang="en-US" sz="1050" dirty="0">
                <a:cs typeface="Arial" pitchFamily="34" charset="0"/>
              </a:rPr>
              <a:t>　</a:t>
            </a:r>
            <a:r>
              <a:rPr kumimoji="1" lang="en-US" altLang="ja-JP" sz="1050" dirty="0">
                <a:cs typeface="Arial" pitchFamily="34" charset="0"/>
              </a:rPr>
              <a:t>FAX</a:t>
            </a:r>
            <a:r>
              <a:rPr kumimoji="1" lang="ja-JP" altLang="en-US" sz="1050" dirty="0">
                <a:cs typeface="Arial" pitchFamily="34" charset="0"/>
              </a:rPr>
              <a:t>：</a:t>
            </a:r>
            <a:r>
              <a:rPr kumimoji="1" lang="en-US" altLang="ja-JP" sz="1050" dirty="0">
                <a:cs typeface="Arial" pitchFamily="34" charset="0"/>
              </a:rPr>
              <a:t>03-3462-8312</a:t>
            </a:r>
            <a:r>
              <a:rPr kumimoji="1" lang="ja-JP" altLang="en-US" sz="1050" dirty="0">
                <a:cs typeface="Arial" pitchFamily="34" charset="0"/>
              </a:rPr>
              <a:t>　　</a:t>
            </a:r>
            <a:r>
              <a:rPr kumimoji="1" lang="en-US" altLang="ja-JP" sz="1050" dirty="0">
                <a:cs typeface="Arial" pitchFamily="34" charset="0"/>
              </a:rPr>
              <a:t>MAIL</a:t>
            </a:r>
            <a:r>
              <a:rPr kumimoji="1" lang="ja-JP" altLang="en-US" sz="1050" dirty="0">
                <a:cs typeface="Arial" pitchFamily="34" charset="0"/>
              </a:rPr>
              <a:t>：</a:t>
            </a:r>
            <a:r>
              <a:rPr kumimoji="1" lang="en-US" altLang="ja-JP" sz="1050" dirty="0">
                <a:cs typeface="Arial" pitchFamily="34" charset="0"/>
                <a:hlinkClick r:id="rId6"/>
              </a:rPr>
              <a:t>pr@play-shibuya.com</a:t>
            </a:r>
            <a:endParaRPr kumimoji="1" lang="en-US" altLang="ja-JP" sz="1050" dirty="0">
              <a:cs typeface="Arial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20" y="714478"/>
            <a:ext cx="1196461" cy="4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30213" y="458623"/>
            <a:ext cx="6721475" cy="232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/>
              <a:t>■</a:t>
            </a:r>
            <a:r>
              <a:rPr lang="ja-JP" altLang="en-US" sz="1100" b="1" dirty="0" smtClean="0"/>
              <a:t>リラックマオリジナルデザイン</a:t>
            </a:r>
            <a:endParaRPr lang="en-US" altLang="ja-JP" sz="11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" y="9971813"/>
            <a:ext cx="755967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0213" y="10252440"/>
            <a:ext cx="201978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>
                <a:cs typeface="Arial" pitchFamily="34" charset="0"/>
              </a:rPr>
              <a:t>≪本件に関するお問い合わせ先≫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48862" y="10090857"/>
            <a:ext cx="4504438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>
                <a:cs typeface="Arial" pitchFamily="34" charset="0"/>
              </a:rPr>
              <a:t>一般財団法人 渋谷区観光協会　企画広報部　堀 恭子</a:t>
            </a:r>
          </a:p>
          <a:p>
            <a:pPr>
              <a:lnSpc>
                <a:spcPct val="150000"/>
              </a:lnSpc>
            </a:pPr>
            <a:r>
              <a:rPr kumimoji="1" lang="en-US" altLang="ja-JP" sz="1050" dirty="0">
                <a:cs typeface="Arial" pitchFamily="34" charset="0"/>
              </a:rPr>
              <a:t>TEL</a:t>
            </a:r>
            <a:r>
              <a:rPr kumimoji="1" lang="ja-JP" altLang="en-US" sz="1050" dirty="0">
                <a:cs typeface="Arial" pitchFamily="34" charset="0"/>
              </a:rPr>
              <a:t>：</a:t>
            </a:r>
            <a:r>
              <a:rPr kumimoji="1" lang="en-US" altLang="ja-JP" sz="1050" dirty="0">
                <a:cs typeface="Arial" pitchFamily="34" charset="0"/>
              </a:rPr>
              <a:t>03-3462-8311</a:t>
            </a:r>
            <a:r>
              <a:rPr kumimoji="1" lang="ja-JP" altLang="en-US" sz="1050" dirty="0">
                <a:cs typeface="Arial" pitchFamily="34" charset="0"/>
              </a:rPr>
              <a:t>　</a:t>
            </a:r>
            <a:r>
              <a:rPr kumimoji="1" lang="en-US" altLang="ja-JP" sz="1050" dirty="0">
                <a:cs typeface="Arial" pitchFamily="34" charset="0"/>
              </a:rPr>
              <a:t>FAX</a:t>
            </a:r>
            <a:r>
              <a:rPr kumimoji="1" lang="ja-JP" altLang="en-US" sz="1050" dirty="0">
                <a:cs typeface="Arial" pitchFamily="34" charset="0"/>
              </a:rPr>
              <a:t>：</a:t>
            </a:r>
            <a:r>
              <a:rPr kumimoji="1" lang="en-US" altLang="ja-JP" sz="1050" dirty="0">
                <a:cs typeface="Arial" pitchFamily="34" charset="0"/>
              </a:rPr>
              <a:t>03-3462-8312</a:t>
            </a:r>
            <a:r>
              <a:rPr kumimoji="1" lang="ja-JP" altLang="en-US" sz="1050" dirty="0">
                <a:cs typeface="Arial" pitchFamily="34" charset="0"/>
              </a:rPr>
              <a:t>　　</a:t>
            </a:r>
            <a:r>
              <a:rPr kumimoji="1" lang="en-US" altLang="ja-JP" sz="1050" dirty="0">
                <a:cs typeface="Arial" pitchFamily="34" charset="0"/>
              </a:rPr>
              <a:t>MAIL</a:t>
            </a:r>
            <a:r>
              <a:rPr kumimoji="1" lang="ja-JP" altLang="en-US" sz="1050" dirty="0">
                <a:cs typeface="Arial" pitchFamily="34" charset="0"/>
              </a:rPr>
              <a:t>：</a:t>
            </a:r>
            <a:r>
              <a:rPr kumimoji="1" lang="en-US" altLang="ja-JP" sz="1050" dirty="0">
                <a:cs typeface="Arial" pitchFamily="34" charset="0"/>
                <a:hlinkClick r:id="rId2"/>
              </a:rPr>
              <a:t>pr@play-shibuya.com</a:t>
            </a:r>
            <a:endParaRPr kumimoji="1" lang="en-US" altLang="ja-JP" sz="1050" dirty="0">
              <a:cs typeface="Arial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3" y="943157"/>
            <a:ext cx="3035814" cy="2852934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39178" y="4231965"/>
            <a:ext cx="7102288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/>
              <a:t>■リラックマオリジナルデザインの渋谷区観光</a:t>
            </a:r>
            <a:r>
              <a:rPr lang="en-US" altLang="ja-JP" sz="1100" b="1" dirty="0" smtClean="0"/>
              <a:t>MAP</a:t>
            </a:r>
            <a:endParaRPr lang="en-US" altLang="ja-JP" sz="1100" b="1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48" y="1598611"/>
            <a:ext cx="2130556" cy="192481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30" y="4642704"/>
            <a:ext cx="3768296" cy="53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1" y="9971813"/>
            <a:ext cx="755967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800" dirty="0">
              <a:gradFill>
                <a:gsLst>
                  <a:gs pos="5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0213" y="10252440"/>
            <a:ext cx="201978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≪本件に関するお問い合わせ先≫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48862" y="10090857"/>
            <a:ext cx="4504438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一般財団法人 渋谷区観光協会　企画広報部　堀 恭子</a:t>
            </a:r>
          </a:p>
          <a:p>
            <a:pPr>
              <a:lnSpc>
                <a:spcPct val="150000"/>
              </a:lnSpc>
            </a:pPr>
            <a:r>
              <a:rPr kumimoji="1" lang="en-US" altLang="ja-JP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TEL</a:t>
            </a:r>
            <a:r>
              <a:rPr kumimoji="1" lang="ja-JP" altLang="en-US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：</a:t>
            </a:r>
            <a:r>
              <a:rPr kumimoji="1" lang="en-US" altLang="ja-JP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03-3462-8311</a:t>
            </a:r>
            <a:r>
              <a:rPr kumimoji="1" lang="ja-JP" altLang="en-US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　</a:t>
            </a:r>
            <a:r>
              <a:rPr kumimoji="1" lang="en-US" altLang="ja-JP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FAX</a:t>
            </a:r>
            <a:r>
              <a:rPr kumimoji="1" lang="ja-JP" altLang="en-US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：</a:t>
            </a:r>
            <a:r>
              <a:rPr kumimoji="1" lang="en-US" altLang="ja-JP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03-3462-8312</a:t>
            </a:r>
            <a:r>
              <a:rPr kumimoji="1" lang="ja-JP" altLang="en-US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　　</a:t>
            </a:r>
            <a:r>
              <a:rPr kumimoji="1" lang="en-US" altLang="ja-JP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MAIL</a:t>
            </a:r>
            <a:r>
              <a:rPr kumimoji="1" lang="ja-JP" altLang="en-US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</a:rPr>
              <a:t>：</a:t>
            </a:r>
            <a:r>
              <a:rPr kumimoji="1" lang="en-US" altLang="ja-JP" sz="1050" dirty="0">
                <a:gradFill>
                  <a:gsLst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Arial" pitchFamily="34" charset="0"/>
                <a:hlinkClick r:id="rId2"/>
              </a:rPr>
              <a:t>pr@play-shibuya.com</a:t>
            </a:r>
            <a:endParaRPr kumimoji="1" lang="en-US" altLang="ja-JP" sz="1050" dirty="0">
              <a:gradFill>
                <a:gsLst>
                  <a:gs pos="5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0212" y="5998492"/>
            <a:ext cx="344004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40"/>
              </a:lnSpc>
            </a:pPr>
            <a:r>
              <a:rPr lang="ja-JP" altLang="en-US" sz="1100" b="1" dirty="0">
                <a:latin typeface="+mn-ea"/>
              </a:rPr>
              <a:t>■著作権表記</a:t>
            </a:r>
            <a:r>
              <a:rPr lang="ja-JP" altLang="en-US" sz="1100" dirty="0">
                <a:latin typeface="+mn-ea"/>
              </a:rPr>
              <a:t> </a:t>
            </a:r>
            <a:endParaRPr lang="en-US" altLang="ja-JP" sz="1100" dirty="0">
              <a:latin typeface="+mn-ea"/>
            </a:endParaRPr>
          </a:p>
          <a:p>
            <a:pPr>
              <a:lnSpc>
                <a:spcPts val="2440"/>
              </a:lnSpc>
            </a:pPr>
            <a:r>
              <a:rPr lang="en-US" altLang="ja-JP" sz="1100" dirty="0" smtClean="0">
                <a:latin typeface="+mn-ea"/>
              </a:rPr>
              <a:t>©2018</a:t>
            </a:r>
            <a:r>
              <a:rPr lang="ja-JP" altLang="en-US" sz="1100" dirty="0" smtClean="0">
                <a:latin typeface="+mn-ea"/>
              </a:rPr>
              <a:t> </a:t>
            </a:r>
            <a:r>
              <a:rPr lang="en-US" altLang="ja-JP" sz="1100" dirty="0" smtClean="0">
                <a:latin typeface="+mn-ea"/>
              </a:rPr>
              <a:t>SAN-X </a:t>
            </a:r>
            <a:r>
              <a:rPr lang="en-US" altLang="ja-JP" sz="1100" dirty="0">
                <a:latin typeface="+mn-ea"/>
              </a:rPr>
              <a:t>CO., LTD. ALL RIGHTS RESERVED</a:t>
            </a:r>
            <a:r>
              <a:rPr lang="en-US" altLang="ja-JP" sz="1100" dirty="0" smtClean="0">
                <a:latin typeface="+mn-ea"/>
              </a:rPr>
              <a:t>.</a:t>
            </a:r>
            <a:endParaRPr lang="en-US" altLang="ja-JP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78" y="484595"/>
            <a:ext cx="7102288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/>
              <a:t>■リラックマハチ公バス（渋谷区ハチ公バス　恵比寿・代官山循環 夕やけこやけ</a:t>
            </a:r>
            <a:r>
              <a:rPr lang="ja-JP" altLang="en-US" sz="1100" b="1"/>
              <a:t>ルート</a:t>
            </a:r>
            <a:r>
              <a:rPr lang="ja-JP" altLang="en-US" sz="1100" b="1" smtClean="0"/>
              <a:t>）</a:t>
            </a:r>
            <a:endParaRPr lang="en-US" altLang="ja-JP" sz="11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1" y="1049093"/>
            <a:ext cx="4172323" cy="20391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3" y="3747354"/>
            <a:ext cx="4306697" cy="20357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81" y="3764150"/>
            <a:ext cx="1508352" cy="20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novo Master">
  <a:themeElements>
    <a:clrScheme name="Lenovo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FF0000"/>
      </a:accent1>
      <a:accent2>
        <a:srgbClr val="FF4600"/>
      </a:accent2>
      <a:accent3>
        <a:srgbClr val="E852B2"/>
      </a:accent3>
      <a:accent4>
        <a:srgbClr val="0066FF"/>
      </a:accent4>
      <a:accent5>
        <a:srgbClr val="00B0F0"/>
      </a:accent5>
      <a:accent6>
        <a:srgbClr val="008000"/>
      </a:accent6>
      <a:hlink>
        <a:srgbClr val="4AC0E0"/>
      </a:hlink>
      <a:folHlink>
        <a:srgbClr val="4AC0E0"/>
      </a:folHlink>
    </a:clrScheme>
    <a:fontScheme name="メイリオ_Segoe UI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lIns="0" tIns="0" rIns="0" bIns="0" rtlCol="0" anchor="ctr"/>
      <a:lstStyle>
        <a:defPPr algn="ctr">
          <a:defRPr kumimoji="1" sz="1800" dirty="0" smtClean="0">
            <a:gradFill>
              <a:gsLst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tx1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kumimoji="1" sz="1800" dirty="0" smtClean="0">
            <a:gradFill>
              <a:gsLst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Lenovo">
      <a:dk1>
        <a:srgbClr val="000000"/>
      </a:dk1>
      <a:lt1>
        <a:sysClr val="window" lastClr="FFFFFF"/>
      </a:lt1>
      <a:dk2>
        <a:srgbClr val="6F7170"/>
      </a:dk2>
      <a:lt2>
        <a:srgbClr val="000000"/>
      </a:lt2>
      <a:accent1>
        <a:srgbClr val="FF0000"/>
      </a:accent1>
      <a:accent2>
        <a:srgbClr val="FF4600"/>
      </a:accent2>
      <a:accent3>
        <a:srgbClr val="E852B2"/>
      </a:accent3>
      <a:accent4>
        <a:srgbClr val="0066FF"/>
      </a:accent4>
      <a:accent5>
        <a:srgbClr val="00B0F0"/>
      </a:accent5>
      <a:accent6>
        <a:srgbClr val="009200"/>
      </a:accent6>
      <a:hlink>
        <a:srgbClr val="4AC0E0"/>
      </a:hlink>
      <a:folHlink>
        <a:srgbClr val="4AC0E0"/>
      </a:folHlink>
    </a:clrScheme>
    <a:fontScheme name="メイリオ_Segoe UI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95164</TotalTime>
  <Words>89</Words>
  <Application>Microsoft Office PowerPoint</Application>
  <PresentationFormat>ユーザー設定</PresentationFormat>
  <Paragraphs>33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Lenovo Master</vt:lpstr>
      <vt:lpstr>渋谷区観光大使ごゆるりアンバサダーに『リラックマ』就任 渋谷区の街を魅力的に伝え、国内外からの観光客誘致を推進します。</vt:lpstr>
      <vt:lpstr>PowerPoint プレゼンテーション</vt:lpstr>
      <vt:lpstr>PowerPoint プレゼンテーション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and Goes up to Two Lines</dc:title>
  <dc:creator>kathyp</dc:creator>
  <cp:lastModifiedBy>門田 純一</cp:lastModifiedBy>
  <cp:revision>3072</cp:revision>
  <cp:lastPrinted>2018-02-28T03:31:54Z</cp:lastPrinted>
  <dcterms:created xsi:type="dcterms:W3CDTF">2015-04-23T17:39:45Z</dcterms:created>
  <dcterms:modified xsi:type="dcterms:W3CDTF">2018-03-15T10:41:08Z</dcterms:modified>
</cp:coreProperties>
</file>